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57" r:id="rId5"/>
    <p:sldId id="260" r:id="rId6"/>
    <p:sldId id="261" r:id="rId7"/>
    <p:sldId id="262" r:id="rId8"/>
    <p:sldId id="263"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ub Hessel" initials="HH" lastIdx="1" clrIdx="0">
    <p:extLst>
      <p:ext uri="{19B8F6BF-5375-455C-9EA6-DF929625EA0E}">
        <p15:presenceInfo xmlns:p15="http://schemas.microsoft.com/office/powerpoint/2012/main" userId="S-1-5-21-473022380-2373569459-2294367819-37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2" autoAdjust="0"/>
    <p:restoredTop sz="59601" autoAdjust="0"/>
  </p:normalViewPr>
  <p:slideViewPr>
    <p:cSldViewPr snapToGrid="0">
      <p:cViewPr varScale="1">
        <p:scale>
          <a:sx n="44" d="100"/>
          <a:sy n="44" d="100"/>
        </p:scale>
        <p:origin x="52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EF9AF-4FDD-479E-9648-B4BD44FD641C}" type="datetimeFigureOut">
              <a:rPr lang="nl-NL" smtClean="0"/>
              <a:t>17-11-2014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EC985-BF6E-4BB0-897E-93EBD05AD1DF}" type="slidenum">
              <a:rPr lang="nl-NL" smtClean="0"/>
              <a:t>‹nr.›</a:t>
            </a:fld>
            <a:endParaRPr lang="nl-NL"/>
          </a:p>
        </p:txBody>
      </p:sp>
    </p:spTree>
    <p:extLst>
      <p:ext uri="{BB962C8B-B14F-4D97-AF65-F5344CB8AC3E}">
        <p14:creationId xmlns:p14="http://schemas.microsoft.com/office/powerpoint/2010/main" val="1528877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Alle levende wezens gebruiken hetzelfde</a:t>
            </a:r>
            <a:r>
              <a:rPr lang="nl-NL" baseline="0" dirty="0" smtClean="0"/>
              <a:t> bouwplan; van </a:t>
            </a:r>
            <a:r>
              <a:rPr lang="nl-NL" baseline="0" dirty="0" err="1" smtClean="0"/>
              <a:t>prion</a:t>
            </a:r>
            <a:r>
              <a:rPr lang="nl-NL" baseline="0" dirty="0" smtClean="0"/>
              <a:t> </a:t>
            </a:r>
            <a:r>
              <a:rPr lang="nl-NL" baseline="0" dirty="0" err="1" smtClean="0"/>
              <a:t>tm</a:t>
            </a:r>
            <a:r>
              <a:rPr lang="nl-NL" baseline="0" dirty="0" smtClean="0"/>
              <a:t> mensaap.</a:t>
            </a:r>
          </a:p>
          <a:p>
            <a:r>
              <a:rPr lang="nl-NL" baseline="0" dirty="0" smtClean="0"/>
              <a:t>Vanaf de </a:t>
            </a:r>
            <a:r>
              <a:rPr lang="nl-NL" baseline="0" dirty="0" err="1" smtClean="0"/>
              <a:t>bacterien</a:t>
            </a:r>
            <a:r>
              <a:rPr lang="nl-NL" baseline="0" dirty="0" smtClean="0"/>
              <a:t> bevindt het DNA zich in chromosomen.</a:t>
            </a:r>
            <a:endParaRPr lang="nl-NL" dirty="0"/>
          </a:p>
        </p:txBody>
      </p:sp>
      <p:sp>
        <p:nvSpPr>
          <p:cNvPr id="4" name="Tijdelijke aanduiding voor dianummer 3"/>
          <p:cNvSpPr>
            <a:spLocks noGrp="1"/>
          </p:cNvSpPr>
          <p:nvPr>
            <p:ph type="sldNum" sz="quarter" idx="10"/>
          </p:nvPr>
        </p:nvSpPr>
        <p:spPr/>
        <p:txBody>
          <a:bodyPr/>
          <a:lstStyle/>
          <a:p>
            <a:fld id="{D69EC985-BF6E-4BB0-897E-93EBD05AD1DF}" type="slidenum">
              <a:rPr lang="nl-NL" smtClean="0"/>
              <a:t>2</a:t>
            </a:fld>
            <a:endParaRPr lang="nl-NL"/>
          </a:p>
        </p:txBody>
      </p:sp>
    </p:spTree>
    <p:extLst>
      <p:ext uri="{BB962C8B-B14F-4D97-AF65-F5344CB8AC3E}">
        <p14:creationId xmlns:p14="http://schemas.microsoft.com/office/powerpoint/2010/main" val="1894820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afkorting DNA is afkomstig van het Engelse </a:t>
            </a:r>
            <a:r>
              <a:rPr lang="nl-NL" dirty="0" err="1" smtClean="0"/>
              <a:t>deoxyribonucleic</a:t>
            </a:r>
            <a:r>
              <a:rPr lang="nl-NL" dirty="0" smtClean="0"/>
              <a:t> acid. Dit wordt in het Nederlands vertaald met 'desoxyribonucleïnezuur' of 'deoxyribonucleïnezuur'. DNA is, zoals de naam al zegt, een nucleïnezuur. Nucleïnezuren zijn ketens van nucleotiden, elk bestaande uit een fosfaatgroep, een ribosegroep en een pyrimidine- of </a:t>
            </a:r>
            <a:r>
              <a:rPr lang="nl-NL" dirty="0" err="1" smtClean="0"/>
              <a:t>purine-base</a:t>
            </a:r>
            <a:r>
              <a:rPr lang="nl-NL" dirty="0" smtClean="0"/>
              <a:t>. Hoewel iedere nucleotide een basische groep bevat, is de bijdrage van de zure fosfaatgroepen groter, zodat DNA toch een zuur genoemd kan worden. Het voorvoegsel '</a:t>
            </a:r>
            <a:r>
              <a:rPr lang="nl-NL" dirty="0" err="1" smtClean="0"/>
              <a:t>desoxy</a:t>
            </a:r>
            <a:r>
              <a:rPr lang="nl-NL" dirty="0" smtClean="0"/>
              <a:t>-' vertelt dat, in vergelijking met RNA, de ribosegroepen van DNA een zuurstofatoom missen (om precies te zijn, op de zogenaamde 2'-positie van de ribosegroep).</a:t>
            </a:r>
            <a:endParaRPr lang="nl-NL" dirty="0"/>
          </a:p>
        </p:txBody>
      </p:sp>
      <p:sp>
        <p:nvSpPr>
          <p:cNvPr id="4" name="Tijdelijke aanduiding voor dianummer 3"/>
          <p:cNvSpPr>
            <a:spLocks noGrp="1"/>
          </p:cNvSpPr>
          <p:nvPr>
            <p:ph type="sldNum" sz="quarter" idx="10"/>
          </p:nvPr>
        </p:nvSpPr>
        <p:spPr/>
        <p:txBody>
          <a:bodyPr/>
          <a:lstStyle/>
          <a:p>
            <a:fld id="{D69EC985-BF6E-4BB0-897E-93EBD05AD1DF}" type="slidenum">
              <a:rPr lang="nl-NL" smtClean="0"/>
              <a:t>3</a:t>
            </a:fld>
            <a:endParaRPr lang="nl-NL"/>
          </a:p>
        </p:txBody>
      </p:sp>
    </p:spTree>
    <p:extLst>
      <p:ext uri="{BB962C8B-B14F-4D97-AF65-F5344CB8AC3E}">
        <p14:creationId xmlns:p14="http://schemas.microsoft.com/office/powerpoint/2010/main" val="2781056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i="1" kern="1200" dirty="0" smtClean="0">
                <a:solidFill>
                  <a:schemeClr val="tx1"/>
                </a:solidFill>
                <a:effectLst/>
                <a:latin typeface="+mn-lt"/>
                <a:ea typeface="+mn-ea"/>
                <a:cs typeface="+mn-cs"/>
              </a:rPr>
              <a:t>In figuur 1-7 wordt weergegeven hoe een virus zich vasthecht aan een cel van de gastheer (1). Het kernzuur</a:t>
            </a:r>
            <a:endParaRPr lang="nl-NL" sz="1200" kern="1200" dirty="0" smtClean="0">
              <a:solidFill>
                <a:schemeClr val="tx1"/>
              </a:solidFill>
              <a:effectLst/>
              <a:latin typeface="+mn-lt"/>
              <a:ea typeface="+mn-ea"/>
              <a:cs typeface="+mn-cs"/>
            </a:endParaRPr>
          </a:p>
          <a:p>
            <a:r>
              <a:rPr lang="nl-NL" sz="1200" i="1" kern="1200" dirty="0" smtClean="0">
                <a:solidFill>
                  <a:schemeClr val="tx1"/>
                </a:solidFill>
                <a:effectLst/>
                <a:latin typeface="+mn-lt"/>
                <a:ea typeface="+mn-ea"/>
                <a:cs typeface="+mn-cs"/>
              </a:rPr>
              <a:t>dringt de cel binnen en gaat naar de kern van de cel (2). In de kern aangekomen, hecht het kernzuur van het virus zich aan het kernzuur van de gastheercel. Het kernzuur van het virus kan nu, net als het DNA van de gastheercel, bevelen geven aan die cel. Het beveelt de organellen van de gastheercel om nieuw viruskernzuur</a:t>
            </a:r>
            <a:endParaRPr lang="nl-NL" sz="1200" kern="1200" dirty="0" smtClean="0">
              <a:solidFill>
                <a:schemeClr val="tx1"/>
              </a:solidFill>
              <a:effectLst/>
              <a:latin typeface="+mn-lt"/>
              <a:ea typeface="+mn-ea"/>
              <a:cs typeface="+mn-cs"/>
            </a:endParaRPr>
          </a:p>
          <a:p>
            <a:r>
              <a:rPr lang="nl-NL" sz="1200" i="1" kern="1200" dirty="0" smtClean="0">
                <a:solidFill>
                  <a:schemeClr val="tx1"/>
                </a:solidFill>
                <a:effectLst/>
                <a:latin typeface="+mn-lt"/>
                <a:ea typeface="+mn-ea"/>
                <a:cs typeface="+mn-cs"/>
              </a:rPr>
              <a:t>(3) en </a:t>
            </a:r>
            <a:r>
              <a:rPr lang="nl-NL" sz="1200" i="1" kern="1200" dirty="0" err="1" smtClean="0">
                <a:solidFill>
                  <a:schemeClr val="tx1"/>
                </a:solidFill>
                <a:effectLst/>
                <a:latin typeface="+mn-lt"/>
                <a:ea typeface="+mn-ea"/>
                <a:cs typeface="+mn-cs"/>
              </a:rPr>
              <a:t>virussenvelopeiwit</a:t>
            </a:r>
            <a:r>
              <a:rPr lang="nl-NL" sz="1200" i="1" kern="1200" dirty="0" smtClean="0">
                <a:solidFill>
                  <a:schemeClr val="tx1"/>
                </a:solidFill>
                <a:effectLst/>
                <a:latin typeface="+mn-lt"/>
                <a:ea typeface="+mn-ea"/>
                <a:cs typeface="+mn-cs"/>
              </a:rPr>
              <a:t> te maken. Viruskernzuur en viruseiwit smelten samen tot nieuwe virussen (4). De cel blijft gehoorzaam net zolang nieuwe virussen maken tot hij helemaal gevuld is met virus. Dan barst hij open</a:t>
            </a:r>
            <a:endParaRPr lang="nl-NL" sz="1200" kern="1200" dirty="0" smtClean="0">
              <a:solidFill>
                <a:schemeClr val="tx1"/>
              </a:solidFill>
              <a:effectLst/>
              <a:latin typeface="+mn-lt"/>
              <a:ea typeface="+mn-ea"/>
              <a:cs typeface="+mn-cs"/>
            </a:endParaRPr>
          </a:p>
          <a:p>
            <a:r>
              <a:rPr lang="nl-NL" sz="1200" i="1" kern="1200" dirty="0" smtClean="0">
                <a:solidFill>
                  <a:schemeClr val="tx1"/>
                </a:solidFill>
                <a:effectLst/>
                <a:latin typeface="+mn-lt"/>
                <a:ea typeface="+mn-ea"/>
                <a:cs typeface="+mn-cs"/>
              </a:rPr>
              <a:t>en sterft (5). De nieuwe virussen komen vrij en kunnen nieuwe cellen besmetten (6).</a:t>
            </a:r>
            <a:endParaRPr lang="nl-NL" sz="12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D69EC985-BF6E-4BB0-897E-93EBD05AD1DF}" type="slidenum">
              <a:rPr lang="nl-NL" smtClean="0"/>
              <a:t>6</a:t>
            </a:fld>
            <a:endParaRPr lang="nl-NL"/>
          </a:p>
        </p:txBody>
      </p:sp>
    </p:spTree>
    <p:extLst>
      <p:ext uri="{BB962C8B-B14F-4D97-AF65-F5344CB8AC3E}">
        <p14:creationId xmlns:p14="http://schemas.microsoft.com/office/powerpoint/2010/main" val="2768221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3DB64BDB-FEB4-4495-83CD-CB04EEB8357E}" type="datetimeFigureOut">
              <a:rPr lang="nl-NL" smtClean="0"/>
              <a:t>17-11-2014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143516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B64BDB-FEB4-4495-83CD-CB04EEB8357E}" type="datetimeFigureOut">
              <a:rPr lang="nl-NL" smtClean="0"/>
              <a:t>17-11-2014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739606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B64BDB-FEB4-4495-83CD-CB04EEB8357E}" type="datetimeFigureOut">
              <a:rPr lang="nl-NL" smtClean="0"/>
              <a:t>17-11-2014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37091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B64BDB-FEB4-4495-83CD-CB04EEB8357E}" type="datetimeFigureOut">
              <a:rPr lang="nl-NL" smtClean="0"/>
              <a:t>17-11-2014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3016061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DB64BDB-FEB4-4495-83CD-CB04EEB8357E}" type="datetimeFigureOut">
              <a:rPr lang="nl-NL" smtClean="0"/>
              <a:t>17-11-2014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902378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DB64BDB-FEB4-4495-83CD-CB04EEB8357E}" type="datetimeFigureOut">
              <a:rPr lang="nl-NL" smtClean="0"/>
              <a:t>17-11-2014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3169082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DB64BDB-FEB4-4495-83CD-CB04EEB8357E}" type="datetimeFigureOut">
              <a:rPr lang="nl-NL" smtClean="0"/>
              <a:t>17-11-2014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103126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DB64BDB-FEB4-4495-83CD-CB04EEB8357E}" type="datetimeFigureOut">
              <a:rPr lang="nl-NL" smtClean="0"/>
              <a:t>17-11-2014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1231027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DB64BDB-FEB4-4495-83CD-CB04EEB8357E}" type="datetimeFigureOut">
              <a:rPr lang="nl-NL" smtClean="0"/>
              <a:t>17-11-2014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593144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DB64BDB-FEB4-4495-83CD-CB04EEB8357E}" type="datetimeFigureOut">
              <a:rPr lang="nl-NL" smtClean="0"/>
              <a:t>17-11-2014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3170760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DB64BDB-FEB4-4495-83CD-CB04EEB8357E}" type="datetimeFigureOut">
              <a:rPr lang="nl-NL" smtClean="0"/>
              <a:t>17-11-2014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D9167E-A292-4C65-BE50-9C9DDC4DA07F}" type="slidenum">
              <a:rPr lang="nl-NL" smtClean="0"/>
              <a:t>‹nr.›</a:t>
            </a:fld>
            <a:endParaRPr lang="nl-NL"/>
          </a:p>
        </p:txBody>
      </p:sp>
    </p:spTree>
    <p:extLst>
      <p:ext uri="{BB962C8B-B14F-4D97-AF65-F5344CB8AC3E}">
        <p14:creationId xmlns:p14="http://schemas.microsoft.com/office/powerpoint/2010/main" val="1861719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64BDB-FEB4-4495-83CD-CB04EEB8357E}" type="datetimeFigureOut">
              <a:rPr lang="nl-NL" smtClean="0"/>
              <a:t>17-11-2014</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9167E-A292-4C65-BE50-9C9DDC4DA07F}" type="slidenum">
              <a:rPr lang="nl-NL" smtClean="0"/>
              <a:t>‹nr.›</a:t>
            </a:fld>
            <a:endParaRPr lang="nl-NL"/>
          </a:p>
        </p:txBody>
      </p:sp>
    </p:spTree>
    <p:extLst>
      <p:ext uri="{BB962C8B-B14F-4D97-AF65-F5344CB8AC3E}">
        <p14:creationId xmlns:p14="http://schemas.microsoft.com/office/powerpoint/2010/main" val="857633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nl.wikipedia.org/wiki/Guanine" TargetMode="External"/><Relationship Id="rId3" Type="http://schemas.openxmlformats.org/officeDocument/2006/relationships/image" Target="../media/image2.png"/><Relationship Id="rId7" Type="http://schemas.openxmlformats.org/officeDocument/2006/relationships/hyperlink" Target="http://nl.wikipedia.org/wiki/Thymi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nl.wikipedia.org/wiki/Adenine" TargetMode="External"/><Relationship Id="rId5" Type="http://schemas.openxmlformats.org/officeDocument/2006/relationships/hyperlink" Target="http://nl.wikipedia.org/wiki/Nucleobase" TargetMode="External"/><Relationship Id="rId10" Type="http://schemas.openxmlformats.org/officeDocument/2006/relationships/hyperlink" Target="http://nl.wikipedia.org/wiki/Desoxyribonucle%C3%AFnezuur#mediaviewer/File:DNA_orbit_animated.gif" TargetMode="External"/><Relationship Id="rId4" Type="http://schemas.openxmlformats.org/officeDocument/2006/relationships/hyperlink" Target="http://nl.wikipedia.org/wiki/Basepaar" TargetMode="External"/><Relationship Id="rId9" Type="http://schemas.openxmlformats.org/officeDocument/2006/relationships/hyperlink" Target="http://nl.wikipedia.org/wiki/Cytosin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Het virus verhaal</a:t>
            </a:r>
            <a:endParaRPr lang="nl-NL" dirty="0"/>
          </a:p>
        </p:txBody>
      </p:sp>
      <p:sp>
        <p:nvSpPr>
          <p:cNvPr id="3" name="Ondertitel 2"/>
          <p:cNvSpPr>
            <a:spLocks noGrp="1"/>
          </p:cNvSpPr>
          <p:nvPr>
            <p:ph type="subTitle" idx="1"/>
          </p:nvPr>
        </p:nvSpPr>
        <p:spPr/>
        <p:txBody>
          <a:bodyPr/>
          <a:lstStyle/>
          <a:p>
            <a:r>
              <a:rPr lang="nl-NL" dirty="0" smtClean="0"/>
              <a:t>Uit reader microbiologie </a:t>
            </a:r>
            <a:r>
              <a:rPr lang="nl-NL" dirty="0" err="1" smtClean="0"/>
              <a:t>blz</a:t>
            </a:r>
            <a:r>
              <a:rPr lang="nl-NL" dirty="0" smtClean="0"/>
              <a:t> 21 </a:t>
            </a:r>
            <a:r>
              <a:rPr lang="nl-NL" dirty="0" err="1" smtClean="0"/>
              <a:t>tm</a:t>
            </a:r>
            <a:r>
              <a:rPr lang="nl-NL" dirty="0" smtClean="0"/>
              <a:t> 23</a:t>
            </a:r>
            <a:endParaRPr lang="nl-NL" dirty="0"/>
          </a:p>
        </p:txBody>
      </p:sp>
    </p:spTree>
    <p:extLst>
      <p:ext uri="{BB962C8B-B14F-4D97-AF65-F5344CB8AC3E}">
        <p14:creationId xmlns:p14="http://schemas.microsoft.com/office/powerpoint/2010/main" val="1557388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chromosoom naar DNA</a:t>
            </a:r>
            <a:endParaRPr lang="nl-NL" dirty="0"/>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132067" y="1825625"/>
            <a:ext cx="3927865" cy="4351338"/>
          </a:xfrm>
        </p:spPr>
      </p:pic>
    </p:spTree>
    <p:extLst>
      <p:ext uri="{BB962C8B-B14F-4D97-AF65-F5344CB8AC3E}">
        <p14:creationId xmlns:p14="http://schemas.microsoft.com/office/powerpoint/2010/main" val="908708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5726723" cy="1325563"/>
          </a:xfrm>
        </p:spPr>
        <p:txBody>
          <a:bodyPr/>
          <a:lstStyle/>
          <a:p>
            <a:r>
              <a:rPr lang="nl-NL" dirty="0" smtClean="0"/>
              <a:t>DNA wat is het eigenlijk?</a:t>
            </a:r>
            <a:endParaRPr lang="nl-NL" dirty="0"/>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88665" y="-1"/>
            <a:ext cx="2182454" cy="5462955"/>
          </a:xfrm>
        </p:spPr>
      </p:pic>
      <p:sp>
        <p:nvSpPr>
          <p:cNvPr id="5" name="Tekstvak 4"/>
          <p:cNvSpPr txBox="1"/>
          <p:nvPr/>
        </p:nvSpPr>
        <p:spPr>
          <a:xfrm>
            <a:off x="1312985" y="1946030"/>
            <a:ext cx="5251938" cy="4216539"/>
          </a:xfrm>
          <a:prstGeom prst="rect">
            <a:avLst/>
          </a:prstGeom>
          <a:noFill/>
        </p:spPr>
        <p:txBody>
          <a:bodyPr wrap="square" rtlCol="0">
            <a:spAutoFit/>
          </a:bodyPr>
          <a:lstStyle/>
          <a:p>
            <a:r>
              <a:rPr lang="nl-NL" sz="4800" dirty="0" err="1" smtClean="0"/>
              <a:t>Deoxyribo</a:t>
            </a:r>
            <a:endParaRPr lang="nl-NL" sz="4800" dirty="0" smtClean="0"/>
          </a:p>
          <a:p>
            <a:r>
              <a:rPr lang="nl-NL" sz="4800" dirty="0" err="1" smtClean="0"/>
              <a:t>Nucleine</a:t>
            </a:r>
            <a:endParaRPr lang="nl-NL" sz="4800" dirty="0" smtClean="0"/>
          </a:p>
          <a:p>
            <a:r>
              <a:rPr lang="nl-NL" sz="4800" dirty="0" smtClean="0"/>
              <a:t>Zuur (Acid)</a:t>
            </a:r>
          </a:p>
          <a:p>
            <a:r>
              <a:rPr lang="nl-NL" sz="2000" dirty="0" smtClean="0"/>
              <a:t>Met </a:t>
            </a:r>
            <a:r>
              <a:rPr lang="nl-NL" sz="2000" dirty="0" smtClean="0">
                <a:hlinkClick r:id="rId4" tooltip="Basepaar"/>
              </a:rPr>
              <a:t>baseparen</a:t>
            </a:r>
            <a:r>
              <a:rPr lang="nl-NL" sz="2000" dirty="0" smtClean="0"/>
              <a:t>, die steeds twee tegenover elkaar liggende nucleotiden verbinden. DNA bevat vier verschillende nucleotiden met de </a:t>
            </a:r>
            <a:r>
              <a:rPr lang="nl-NL" sz="2400" dirty="0" err="1" smtClean="0">
                <a:hlinkClick r:id="rId5" tooltip="Nucleobase"/>
              </a:rPr>
              <a:t>nucleobasen</a:t>
            </a:r>
            <a:r>
              <a:rPr lang="nl-NL" sz="3200" dirty="0" smtClean="0"/>
              <a:t> </a:t>
            </a:r>
            <a:r>
              <a:rPr lang="nl-NL" sz="3200" dirty="0" smtClean="0">
                <a:hlinkClick r:id="rId6" tooltip="Adenine"/>
              </a:rPr>
              <a:t>adenine</a:t>
            </a:r>
            <a:r>
              <a:rPr lang="nl-NL" sz="3200" dirty="0" smtClean="0"/>
              <a:t>, </a:t>
            </a:r>
            <a:r>
              <a:rPr lang="nl-NL" sz="3200" dirty="0" err="1" smtClean="0">
                <a:hlinkClick r:id="rId7" tooltip="Thymine"/>
              </a:rPr>
              <a:t>thymine</a:t>
            </a:r>
            <a:r>
              <a:rPr lang="nl-NL" sz="3200" dirty="0" smtClean="0"/>
              <a:t>, </a:t>
            </a:r>
            <a:r>
              <a:rPr lang="nl-NL" sz="3200" dirty="0" smtClean="0">
                <a:hlinkClick r:id="rId8" tooltip="Guanine"/>
              </a:rPr>
              <a:t>guanine</a:t>
            </a:r>
            <a:r>
              <a:rPr lang="nl-NL" sz="3200" dirty="0" smtClean="0"/>
              <a:t> en </a:t>
            </a:r>
            <a:r>
              <a:rPr lang="nl-NL" sz="3200" dirty="0" smtClean="0">
                <a:hlinkClick r:id="rId9" tooltip="Cytosine"/>
              </a:rPr>
              <a:t>cytosine</a:t>
            </a:r>
            <a:r>
              <a:rPr lang="nl-NL" sz="3200" dirty="0" smtClean="0"/>
              <a:t>,</a:t>
            </a:r>
            <a:endParaRPr lang="nl-NL" sz="3200" dirty="0"/>
          </a:p>
        </p:txBody>
      </p:sp>
      <p:sp>
        <p:nvSpPr>
          <p:cNvPr id="8" name="Tekstvak 7"/>
          <p:cNvSpPr txBox="1"/>
          <p:nvPr/>
        </p:nvSpPr>
        <p:spPr>
          <a:xfrm>
            <a:off x="6377354" y="6162569"/>
            <a:ext cx="5556738" cy="646331"/>
          </a:xfrm>
          <a:prstGeom prst="rect">
            <a:avLst/>
          </a:prstGeom>
          <a:noFill/>
        </p:spPr>
        <p:txBody>
          <a:bodyPr wrap="square" rtlCol="0">
            <a:spAutoFit/>
          </a:bodyPr>
          <a:lstStyle/>
          <a:p>
            <a:r>
              <a:rPr lang="nl-NL" dirty="0" smtClean="0">
                <a:hlinkClick r:id="rId10"/>
              </a:rPr>
              <a:t>http://nl.wikipedia.org/wiki/Desoxyribonucle%C3%AFnezuur#mediaviewer/File:DNA_orbit_animated.gif</a:t>
            </a:r>
            <a:r>
              <a:rPr lang="nl-NL" dirty="0" smtClean="0"/>
              <a:t> </a:t>
            </a:r>
            <a:endParaRPr lang="nl-NL" dirty="0"/>
          </a:p>
        </p:txBody>
      </p:sp>
    </p:spTree>
    <p:extLst>
      <p:ext uri="{BB962C8B-B14F-4D97-AF65-F5344CB8AC3E}">
        <p14:creationId xmlns:p14="http://schemas.microsoft.com/office/powerpoint/2010/main" val="2090861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DNA 	RNA 	Eiwitsynthese</a:t>
            </a:r>
            <a:endParaRPr lang="nl-NL" dirty="0"/>
          </a:p>
        </p:txBody>
      </p:sp>
      <p:sp>
        <p:nvSpPr>
          <p:cNvPr id="3" name="Tijdelijke aanduiding voor inhoud 2"/>
          <p:cNvSpPr>
            <a:spLocks noGrp="1"/>
          </p:cNvSpPr>
          <p:nvPr>
            <p:ph idx="1"/>
          </p:nvPr>
        </p:nvSpPr>
        <p:spPr/>
        <p:txBody>
          <a:bodyPr/>
          <a:lstStyle/>
          <a:p>
            <a:r>
              <a:rPr lang="nl-NL" dirty="0" smtClean="0"/>
              <a:t>DNA bevat het bouwplan</a:t>
            </a:r>
          </a:p>
          <a:p>
            <a:r>
              <a:rPr lang="nl-NL" dirty="0" smtClean="0"/>
              <a:t>RNA brengt de boodschap over (</a:t>
            </a:r>
            <a:r>
              <a:rPr lang="nl-NL" dirty="0" err="1" smtClean="0"/>
              <a:t>messenger</a:t>
            </a:r>
            <a:r>
              <a:rPr lang="nl-NL" dirty="0" smtClean="0"/>
              <a:t>)</a:t>
            </a:r>
          </a:p>
          <a:p>
            <a:r>
              <a:rPr lang="nl-NL" dirty="0" smtClean="0"/>
              <a:t>Eiwitten worden gevormd aan de ribosomen</a:t>
            </a:r>
          </a:p>
          <a:p>
            <a:pPr lvl="1"/>
            <a:r>
              <a:rPr lang="nl-NL" dirty="0" smtClean="0"/>
              <a:t>Eiwitten zijn vaak enzymen</a:t>
            </a:r>
          </a:p>
          <a:p>
            <a:pPr lvl="1"/>
            <a:r>
              <a:rPr lang="nl-NL" dirty="0" smtClean="0"/>
              <a:t>Eiwitten  als receptor aan de celwand</a:t>
            </a:r>
          </a:p>
          <a:p>
            <a:pPr lvl="1"/>
            <a:r>
              <a:rPr lang="nl-NL" dirty="0" smtClean="0"/>
              <a:t>Andere soort bouwstenen; reparatie celwand </a:t>
            </a:r>
            <a:endParaRPr lang="nl-NL" dirty="0"/>
          </a:p>
        </p:txBody>
      </p:sp>
    </p:spTree>
    <p:extLst>
      <p:ext uri="{BB962C8B-B14F-4D97-AF65-F5344CB8AC3E}">
        <p14:creationId xmlns:p14="http://schemas.microsoft.com/office/powerpoint/2010/main" val="1881922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Virus</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9586" y="729394"/>
            <a:ext cx="7857144" cy="5624513"/>
          </a:xfrm>
        </p:spPr>
      </p:pic>
    </p:spTree>
    <p:extLst>
      <p:ext uri="{BB962C8B-B14F-4D97-AF65-F5344CB8AC3E}">
        <p14:creationId xmlns:p14="http://schemas.microsoft.com/office/powerpoint/2010/main" val="2700176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3686908" cy="3831737"/>
          </a:xfrm>
        </p:spPr>
        <p:txBody>
          <a:bodyPr>
            <a:normAutofit/>
          </a:bodyPr>
          <a:lstStyle/>
          <a:p>
            <a:r>
              <a:rPr lang="nl-NL" dirty="0" smtClean="0"/>
              <a:t>Virus aanhechting en vermeerdering</a:t>
            </a:r>
            <a:endParaRPr lang="nl-NL" dirty="0"/>
          </a:p>
        </p:txBody>
      </p:sp>
      <p:pic>
        <p:nvPicPr>
          <p:cNvPr id="4" name="Tijdelijke aanduiding voor inhoud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806462" y="114300"/>
            <a:ext cx="7385538" cy="6743700"/>
          </a:xfrm>
          <a:prstGeom prst="rect">
            <a:avLst/>
          </a:prstGeom>
          <a:noFill/>
          <a:ln>
            <a:noFill/>
          </a:ln>
        </p:spPr>
      </p:pic>
    </p:spTree>
    <p:extLst>
      <p:ext uri="{BB962C8B-B14F-4D97-AF65-F5344CB8AC3E}">
        <p14:creationId xmlns:p14="http://schemas.microsoft.com/office/powerpoint/2010/main" val="351949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Indeling van virussen</a:t>
            </a:r>
            <a:endParaRPr lang="nl-NL" dirty="0"/>
          </a:p>
        </p:txBody>
      </p:sp>
      <p:sp>
        <p:nvSpPr>
          <p:cNvPr id="3" name="Tijdelijke aanduiding voor inhoud 2"/>
          <p:cNvSpPr>
            <a:spLocks noGrp="1"/>
          </p:cNvSpPr>
          <p:nvPr>
            <p:ph idx="1"/>
          </p:nvPr>
        </p:nvSpPr>
        <p:spPr>
          <a:xfrm>
            <a:off x="369276" y="1427040"/>
            <a:ext cx="11564815" cy="5430960"/>
          </a:xfrm>
        </p:spPr>
        <p:txBody>
          <a:bodyPr numCol="2">
            <a:normAutofit fontScale="77500" lnSpcReduction="20000"/>
          </a:bodyPr>
          <a:lstStyle/>
          <a:p>
            <a:pPr marL="0" indent="0">
              <a:buNone/>
            </a:pPr>
            <a:r>
              <a:rPr lang="nl-NL" b="1" i="1" dirty="0"/>
              <a:t>DNA-virussen</a:t>
            </a:r>
            <a:endParaRPr lang="nl-NL" dirty="0"/>
          </a:p>
          <a:p>
            <a:pPr marL="0" indent="0">
              <a:buNone/>
            </a:pPr>
            <a:r>
              <a:rPr lang="nl-NL" dirty="0"/>
              <a:t> </a:t>
            </a:r>
          </a:p>
          <a:p>
            <a:pPr marL="0" indent="0">
              <a:buNone/>
            </a:pPr>
            <a:r>
              <a:rPr lang="nl-NL" dirty="0"/>
              <a:t>Men onderscheidt de volgende DNA-virussen.</a:t>
            </a:r>
          </a:p>
          <a:p>
            <a:pPr marL="0" indent="0">
              <a:buNone/>
            </a:pPr>
            <a:r>
              <a:rPr lang="nl-NL" dirty="0"/>
              <a:t>•	</a:t>
            </a:r>
            <a:r>
              <a:rPr lang="nl-NL" dirty="0" err="1"/>
              <a:t>parvovirussen</a:t>
            </a:r>
            <a:endParaRPr lang="nl-NL" dirty="0"/>
          </a:p>
          <a:p>
            <a:pPr marL="0" indent="0">
              <a:buNone/>
            </a:pPr>
            <a:r>
              <a:rPr lang="nl-NL" dirty="0"/>
              <a:t>•	</a:t>
            </a:r>
            <a:r>
              <a:rPr lang="nl-NL" dirty="0" err="1"/>
              <a:t>papovavirussen</a:t>
            </a:r>
            <a:endParaRPr lang="nl-NL" dirty="0"/>
          </a:p>
          <a:p>
            <a:pPr marL="0" indent="0">
              <a:buNone/>
            </a:pPr>
            <a:r>
              <a:rPr lang="nl-NL" dirty="0"/>
              <a:t>•	</a:t>
            </a:r>
            <a:r>
              <a:rPr lang="nl-NL" dirty="0" err="1"/>
              <a:t>adenovirussen</a:t>
            </a:r>
            <a:endParaRPr lang="nl-NL" dirty="0"/>
          </a:p>
          <a:p>
            <a:pPr marL="0" indent="0">
              <a:buNone/>
            </a:pPr>
            <a:r>
              <a:rPr lang="nl-NL" dirty="0"/>
              <a:t>•	herpesvirussen</a:t>
            </a:r>
          </a:p>
          <a:p>
            <a:pPr marL="0" indent="0">
              <a:buNone/>
            </a:pPr>
            <a:r>
              <a:rPr lang="nl-NL" dirty="0"/>
              <a:t>•	</a:t>
            </a:r>
            <a:r>
              <a:rPr lang="nl-NL" dirty="0" err="1"/>
              <a:t>iridovirussen</a:t>
            </a:r>
            <a:endParaRPr lang="nl-NL" dirty="0"/>
          </a:p>
          <a:p>
            <a:pPr marL="0" indent="0">
              <a:buNone/>
            </a:pPr>
            <a:r>
              <a:rPr lang="nl-NL" dirty="0"/>
              <a:t>•	pokkenvirussen</a:t>
            </a:r>
          </a:p>
          <a:p>
            <a:pPr marL="0" indent="0">
              <a:buNone/>
            </a:pPr>
            <a:endParaRPr lang="nl-NL" b="1" i="1" dirty="0" smtClean="0"/>
          </a:p>
          <a:p>
            <a:pPr marL="0" indent="0">
              <a:buNone/>
            </a:pPr>
            <a:endParaRPr lang="nl-NL" b="1" i="1" dirty="0"/>
          </a:p>
          <a:p>
            <a:pPr marL="0" indent="0">
              <a:buNone/>
            </a:pPr>
            <a:endParaRPr lang="nl-NL" b="1" i="1" dirty="0" smtClean="0"/>
          </a:p>
          <a:p>
            <a:pPr marL="0" indent="0">
              <a:buNone/>
            </a:pPr>
            <a:endParaRPr lang="nl-NL" b="1" i="1" dirty="0"/>
          </a:p>
          <a:p>
            <a:pPr marL="0" indent="0">
              <a:buNone/>
            </a:pPr>
            <a:r>
              <a:rPr lang="nl-NL" b="1" i="1" dirty="0"/>
              <a:t/>
            </a:r>
            <a:br>
              <a:rPr lang="nl-NL" b="1" i="1" dirty="0"/>
            </a:br>
            <a:r>
              <a:rPr lang="nl-NL" b="1" i="1" dirty="0"/>
              <a:t> </a:t>
            </a:r>
            <a:endParaRPr lang="nl-NL" dirty="0"/>
          </a:p>
          <a:p>
            <a:pPr marL="0" indent="0">
              <a:buNone/>
            </a:pPr>
            <a:r>
              <a:rPr lang="nl-NL" b="1" i="1" dirty="0"/>
              <a:t>RNA-virussen</a:t>
            </a:r>
            <a:endParaRPr lang="nl-NL" dirty="0"/>
          </a:p>
          <a:p>
            <a:pPr marL="0" indent="0">
              <a:buNone/>
            </a:pPr>
            <a:r>
              <a:rPr lang="nl-NL" dirty="0"/>
              <a:t> </a:t>
            </a:r>
          </a:p>
          <a:p>
            <a:pPr marL="0" indent="0">
              <a:buNone/>
            </a:pPr>
            <a:r>
              <a:rPr lang="nl-NL" dirty="0"/>
              <a:t>Men onderscheidt de volgende RNA-virussen.</a:t>
            </a:r>
          </a:p>
          <a:p>
            <a:pPr marL="0" indent="0">
              <a:buNone/>
            </a:pPr>
            <a:r>
              <a:rPr lang="nl-NL" dirty="0"/>
              <a:t>•	</a:t>
            </a:r>
            <a:r>
              <a:rPr lang="nl-NL" dirty="0" err="1"/>
              <a:t>picornavirussen</a:t>
            </a:r>
            <a:r>
              <a:rPr lang="nl-NL" dirty="0"/>
              <a:t> en </a:t>
            </a:r>
            <a:r>
              <a:rPr lang="nl-NL" dirty="0" err="1"/>
              <a:t>calicivirussen</a:t>
            </a:r>
            <a:endParaRPr lang="nl-NL" dirty="0"/>
          </a:p>
          <a:p>
            <a:pPr marL="0" indent="0">
              <a:buNone/>
            </a:pPr>
            <a:r>
              <a:rPr lang="nl-NL" dirty="0"/>
              <a:t>•	</a:t>
            </a:r>
            <a:r>
              <a:rPr lang="nl-NL" dirty="0" err="1"/>
              <a:t>reovirussen</a:t>
            </a:r>
            <a:endParaRPr lang="nl-NL" dirty="0"/>
          </a:p>
          <a:p>
            <a:pPr marL="0" indent="0">
              <a:buNone/>
            </a:pPr>
            <a:r>
              <a:rPr lang="nl-NL" dirty="0"/>
              <a:t>•	togavirussen</a:t>
            </a:r>
          </a:p>
          <a:p>
            <a:pPr marL="0" indent="0">
              <a:buNone/>
            </a:pPr>
            <a:r>
              <a:rPr lang="nl-NL" dirty="0"/>
              <a:t>•	</a:t>
            </a:r>
            <a:r>
              <a:rPr lang="nl-NL" dirty="0" err="1"/>
              <a:t>orthomyxovirussen</a:t>
            </a:r>
            <a:endParaRPr lang="nl-NL" dirty="0"/>
          </a:p>
          <a:p>
            <a:pPr marL="0" indent="0">
              <a:buNone/>
            </a:pPr>
            <a:r>
              <a:rPr lang="nl-NL" dirty="0"/>
              <a:t>•	</a:t>
            </a:r>
            <a:r>
              <a:rPr lang="nl-NL" dirty="0" err="1"/>
              <a:t>paramyxovirussen</a:t>
            </a:r>
            <a:endParaRPr lang="nl-NL" dirty="0"/>
          </a:p>
          <a:p>
            <a:pPr marL="0" indent="0">
              <a:buNone/>
            </a:pPr>
            <a:r>
              <a:rPr lang="nl-NL" dirty="0"/>
              <a:t>•	</a:t>
            </a:r>
            <a:r>
              <a:rPr lang="nl-NL" dirty="0" err="1"/>
              <a:t>rhabdovirussen</a:t>
            </a:r>
            <a:endParaRPr lang="nl-NL" dirty="0"/>
          </a:p>
          <a:p>
            <a:pPr marL="0" indent="0">
              <a:buNone/>
            </a:pPr>
            <a:r>
              <a:rPr lang="nl-NL" dirty="0"/>
              <a:t>•	coronavirussen</a:t>
            </a:r>
          </a:p>
          <a:p>
            <a:pPr marL="0" indent="0">
              <a:buNone/>
            </a:pPr>
            <a:r>
              <a:rPr lang="nl-NL" dirty="0"/>
              <a:t>•	</a:t>
            </a:r>
            <a:r>
              <a:rPr lang="nl-NL" dirty="0" err="1"/>
              <a:t>bunyavirussen</a:t>
            </a:r>
            <a:endParaRPr lang="nl-NL" dirty="0"/>
          </a:p>
          <a:p>
            <a:pPr marL="0" indent="0">
              <a:buNone/>
            </a:pPr>
            <a:r>
              <a:rPr lang="nl-NL" dirty="0"/>
              <a:t>•	retrovirussen</a:t>
            </a:r>
          </a:p>
          <a:p>
            <a:pPr marL="0" indent="0">
              <a:buNone/>
            </a:pPr>
            <a:r>
              <a:rPr lang="nl-NL" dirty="0"/>
              <a:t>•	arenavirussen</a:t>
            </a:r>
          </a:p>
          <a:p>
            <a:pPr marL="0" indent="0">
              <a:buNone/>
            </a:pPr>
            <a:r>
              <a:rPr lang="nl-NL" dirty="0"/>
              <a:t> </a:t>
            </a:r>
          </a:p>
          <a:p>
            <a:pPr marL="0" indent="0">
              <a:buNone/>
            </a:pPr>
            <a:endParaRPr lang="nl-NL" dirty="0"/>
          </a:p>
        </p:txBody>
      </p:sp>
    </p:spTree>
    <p:extLst>
      <p:ext uri="{BB962C8B-B14F-4D97-AF65-F5344CB8AC3E}">
        <p14:creationId xmlns:p14="http://schemas.microsoft.com/office/powerpoint/2010/main" val="3386930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Opdracht het Virus Verhaal</a:t>
            </a:r>
            <a:endParaRPr lang="nl-NL" dirty="0"/>
          </a:p>
        </p:txBody>
      </p:sp>
      <p:sp>
        <p:nvSpPr>
          <p:cNvPr id="6" name="Tijdelijke aanduiding voor inhoud 5"/>
          <p:cNvSpPr>
            <a:spLocks noGrp="1"/>
          </p:cNvSpPr>
          <p:nvPr>
            <p:ph idx="1"/>
          </p:nvPr>
        </p:nvSpPr>
        <p:spPr/>
        <p:txBody>
          <a:bodyPr/>
          <a:lstStyle/>
          <a:p>
            <a:endParaRPr lang="nl-NL" dirty="0"/>
          </a:p>
        </p:txBody>
      </p:sp>
    </p:spTree>
    <p:extLst>
      <p:ext uri="{BB962C8B-B14F-4D97-AF65-F5344CB8AC3E}">
        <p14:creationId xmlns:p14="http://schemas.microsoft.com/office/powerpoint/2010/main" val="143229821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391</Words>
  <Application>Microsoft Office PowerPoint</Application>
  <PresentationFormat>Breedbeeld</PresentationFormat>
  <Paragraphs>58</Paragraphs>
  <Slides>8</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Het virus verhaal</vt:lpstr>
      <vt:lpstr>Van chromosoom naar DNA</vt:lpstr>
      <vt:lpstr>DNA wat is het eigenlijk?</vt:lpstr>
      <vt:lpstr>DNA  RNA  Eiwitsynthese</vt:lpstr>
      <vt:lpstr>Virus</vt:lpstr>
      <vt:lpstr>Virus aanhechting en vermeerdering</vt:lpstr>
      <vt:lpstr>Indeling van virussen</vt:lpstr>
      <vt:lpstr>Opdracht het Virus Verhaal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virus verhaal</dc:title>
  <dc:creator>Huub Hessel</dc:creator>
  <cp:lastModifiedBy>Huub Hessel</cp:lastModifiedBy>
  <cp:revision>6</cp:revision>
  <dcterms:created xsi:type="dcterms:W3CDTF">2014-11-17T09:29:44Z</dcterms:created>
  <dcterms:modified xsi:type="dcterms:W3CDTF">2014-11-17T10:50:10Z</dcterms:modified>
</cp:coreProperties>
</file>